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66" r:id="rId5"/>
    <p:sldId id="258" r:id="rId6"/>
    <p:sldId id="261" r:id="rId7"/>
    <p:sldId id="260" r:id="rId8"/>
    <p:sldId id="271" r:id="rId9"/>
    <p:sldId id="272" r:id="rId10"/>
    <p:sldId id="273"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12/14/2021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12/14/2021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B96324-4C39-481E-A9A4-BA4D8FCD1DAB}"/>
              </a:ext>
            </a:extLst>
          </p:cNvPr>
          <p:cNvSpPr/>
          <p:nvPr/>
        </p:nvSpPr>
        <p:spPr>
          <a:xfrm>
            <a:off x="145774" y="185530"/>
            <a:ext cx="11847443" cy="6546574"/>
          </a:xfrm>
          <a:prstGeom prst="rect">
            <a:avLst/>
          </a:prstGeom>
          <a:solidFill>
            <a:schemeClr val="tx2">
              <a:lumMod val="40000"/>
              <a:lumOff val="60000"/>
            </a:schemeClr>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AD3326C-73C5-42D2-B42F-BB8F044E6B3C}"/>
              </a:ext>
            </a:extLst>
          </p:cNvPr>
          <p:cNvSpPr/>
          <p:nvPr/>
        </p:nvSpPr>
        <p:spPr>
          <a:xfrm>
            <a:off x="3074503" y="301487"/>
            <a:ext cx="5393636" cy="596349"/>
          </a:xfrm>
          <a:prstGeom prst="ellipse">
            <a:avLst/>
          </a:prstGeom>
          <a:solidFill>
            <a:schemeClr val="accent4">
              <a:lumMod val="60000"/>
              <a:lumOff val="40000"/>
            </a:schemeClr>
          </a:solidFill>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bg1"/>
                </a:solidFill>
                <a:cs typeface="+mj-cs"/>
              </a:rPr>
              <a:t>منحنيات سريان العمليات الكيميائية </a:t>
            </a:r>
            <a:endParaRPr lang="en-US" sz="2400" b="1" dirty="0">
              <a:solidFill>
                <a:schemeClr val="bg1"/>
              </a:solidFill>
              <a:cs typeface="+mj-cs"/>
            </a:endParaRPr>
          </a:p>
        </p:txBody>
      </p:sp>
      <p:sp>
        <p:nvSpPr>
          <p:cNvPr id="7" name="Rectangle 6">
            <a:extLst>
              <a:ext uri="{FF2B5EF4-FFF2-40B4-BE49-F238E27FC236}">
                <a16:creationId xmlns:a16="http://schemas.microsoft.com/office/drawing/2014/main" id="{D63A243A-3E02-48FC-BB7A-F1745A0B6F46}"/>
              </a:ext>
            </a:extLst>
          </p:cNvPr>
          <p:cNvSpPr/>
          <p:nvPr/>
        </p:nvSpPr>
        <p:spPr>
          <a:xfrm>
            <a:off x="9422296" y="304800"/>
            <a:ext cx="2305878" cy="34455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bg1"/>
                </a:solidFill>
                <a:cs typeface="+mj-cs"/>
              </a:rPr>
              <a:t>المحاضرة السادسة </a:t>
            </a:r>
            <a:endParaRPr lang="en-US" b="1" dirty="0">
              <a:solidFill>
                <a:schemeClr val="bg1"/>
              </a:solidFill>
              <a:cs typeface="+mj-cs"/>
            </a:endParaRPr>
          </a:p>
        </p:txBody>
      </p:sp>
      <p:sp>
        <p:nvSpPr>
          <p:cNvPr id="8" name="Rectangle 7">
            <a:extLst>
              <a:ext uri="{FF2B5EF4-FFF2-40B4-BE49-F238E27FC236}">
                <a16:creationId xmlns:a16="http://schemas.microsoft.com/office/drawing/2014/main" id="{0791A02D-9D53-4C87-8EDB-E7FD2ACF5DF3}"/>
              </a:ext>
            </a:extLst>
          </p:cNvPr>
          <p:cNvSpPr/>
          <p:nvPr/>
        </p:nvSpPr>
        <p:spPr>
          <a:xfrm>
            <a:off x="4903303" y="6208645"/>
            <a:ext cx="3180523" cy="4638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bg1"/>
                </a:solidFill>
                <a:cs typeface="+mj-cs"/>
              </a:rPr>
              <a:t>أ</a:t>
            </a:r>
            <a:r>
              <a:rPr lang="ar-IQ" sz="1400" b="1" dirty="0">
                <a:solidFill>
                  <a:schemeClr val="bg1"/>
                </a:solidFill>
                <a:cs typeface="+mj-cs"/>
              </a:rPr>
              <a:t>.د.وداد صالح</a:t>
            </a:r>
          </a:p>
          <a:p>
            <a:pPr algn="ctr"/>
            <a:r>
              <a:rPr lang="ar-IQ" sz="1400" b="1" dirty="0">
                <a:solidFill>
                  <a:schemeClr val="bg1"/>
                </a:solidFill>
                <a:cs typeface="+mj-cs"/>
              </a:rPr>
              <a:t>14\12\2021</a:t>
            </a:r>
            <a:endParaRPr lang="en-US" sz="1400" b="1" dirty="0">
              <a:solidFill>
                <a:schemeClr val="bg1"/>
              </a:solidFill>
              <a:cs typeface="+mj-cs"/>
            </a:endParaRPr>
          </a:p>
        </p:txBody>
      </p:sp>
      <p:sp>
        <p:nvSpPr>
          <p:cNvPr id="10" name="Rectangle 9">
            <a:extLst>
              <a:ext uri="{FF2B5EF4-FFF2-40B4-BE49-F238E27FC236}">
                <a16:creationId xmlns:a16="http://schemas.microsoft.com/office/drawing/2014/main" id="{69395385-56E3-414D-9BEE-94E05906534C}"/>
              </a:ext>
            </a:extLst>
          </p:cNvPr>
          <p:cNvSpPr/>
          <p:nvPr/>
        </p:nvSpPr>
        <p:spPr>
          <a:xfrm>
            <a:off x="318052" y="1477620"/>
            <a:ext cx="11410122" cy="47310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000" b="1" dirty="0">
                <a:solidFill>
                  <a:schemeClr val="bg1"/>
                </a:solidFill>
              </a:rPr>
              <a:t>ان ابسط العمليات الكيميائية تحتوي على عدد من المعدات , كالمفاعلات واعمدة التقطير والاستخلاص ومعدات التبادل الايوني والحراري ونقل المواد باستعمال المضخات والضاغطات والناقلات , ويطلق على هذه الوحدات مجتمعا بمنحني الانسياب  وتبت اسماء المعدات على المنحني التوضيحي </a:t>
            </a:r>
            <a:endParaRPr lang="en-US" sz="2000" b="1" dirty="0">
              <a:solidFill>
                <a:schemeClr val="bg1"/>
              </a:solidFill>
            </a:endParaRPr>
          </a:p>
        </p:txBody>
      </p:sp>
    </p:spTree>
    <p:extLst>
      <p:ext uri="{BB962C8B-B14F-4D97-AF65-F5344CB8AC3E}">
        <p14:creationId xmlns:p14="http://schemas.microsoft.com/office/powerpoint/2010/main" val="240202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D0567C-2C4C-47C5-A489-89C8C9D7530A}"/>
              </a:ext>
            </a:extLst>
          </p:cNvPr>
          <p:cNvSpPr/>
          <p:nvPr/>
        </p:nvSpPr>
        <p:spPr>
          <a:xfrm>
            <a:off x="172278" y="172278"/>
            <a:ext cx="11767931" cy="654657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u="sng" dirty="0">
                <a:solidFill>
                  <a:schemeClr val="bg1"/>
                </a:solidFill>
              </a:rPr>
              <a:t>لغرض القيام بتوازن المادة لاي عملية صناعية لابد من اتباع الخطوات العامة الاتية:-</a:t>
            </a:r>
          </a:p>
          <a:p>
            <a:pPr algn="ctr"/>
            <a:endParaRPr lang="ar-IQ" sz="2000" b="1" dirty="0">
              <a:solidFill>
                <a:schemeClr val="bg1"/>
              </a:solidFill>
            </a:endParaRPr>
          </a:p>
          <a:p>
            <a:pPr algn="ctr"/>
            <a:br>
              <a:rPr lang="ar-IQ" sz="2000" b="1" dirty="0">
                <a:solidFill>
                  <a:schemeClr val="bg1"/>
                </a:solidFill>
              </a:rPr>
            </a:br>
            <a:r>
              <a:rPr lang="ar-IQ" sz="2000" b="1" dirty="0">
                <a:solidFill>
                  <a:schemeClr val="bg1"/>
                </a:solidFill>
              </a:rPr>
              <a:t>1-رسم منحني سريان مبسط للنظام.</a:t>
            </a:r>
            <a:br>
              <a:rPr lang="ar-IQ" sz="2000" b="1" dirty="0">
                <a:solidFill>
                  <a:schemeClr val="bg1"/>
                </a:solidFill>
              </a:rPr>
            </a:br>
            <a:r>
              <a:rPr lang="ar-IQ" sz="2000" b="1" dirty="0">
                <a:solidFill>
                  <a:schemeClr val="bg1"/>
                </a:solidFill>
              </a:rPr>
              <a:t>2-تثبيت البيانات, اي وضع جميع المعلومات المتوفرة على مخطط السريان.</a:t>
            </a:r>
            <a:br>
              <a:rPr lang="ar-IQ" sz="2000" b="1" dirty="0">
                <a:solidFill>
                  <a:schemeClr val="bg1"/>
                </a:solidFill>
              </a:rPr>
            </a:br>
            <a:r>
              <a:rPr lang="ar-IQ" sz="2000" b="1" dirty="0">
                <a:solidFill>
                  <a:schemeClr val="bg1"/>
                </a:solidFill>
              </a:rPr>
              <a:t>3-تثبيت كافة المعادلات الكيميائية التي تحدث في العملية.</a:t>
            </a:r>
            <a:br>
              <a:rPr lang="ar-IQ" sz="2000" b="1" dirty="0">
                <a:solidFill>
                  <a:schemeClr val="bg1"/>
                </a:solidFill>
              </a:rPr>
            </a:br>
            <a:r>
              <a:rPr lang="ar-IQ" sz="2000" b="1" dirty="0">
                <a:solidFill>
                  <a:schemeClr val="bg1"/>
                </a:solidFill>
              </a:rPr>
              <a:t>4-اختيار النظام الانسب في حسابات توازن المادة.</a:t>
            </a:r>
          </a:p>
          <a:p>
            <a:pPr algn="ctr"/>
            <a:endParaRPr lang="ar-IQ" sz="2000" b="1" dirty="0">
              <a:solidFill>
                <a:schemeClr val="bg1"/>
              </a:solidFill>
            </a:endParaRPr>
          </a:p>
          <a:p>
            <a:pPr algn="ctr"/>
            <a:endParaRPr lang="ar-IQ" sz="2000" b="1" dirty="0">
              <a:solidFill>
                <a:schemeClr val="bg1"/>
              </a:solidFill>
            </a:endParaRPr>
          </a:p>
          <a:p>
            <a:pPr algn="ctr"/>
            <a:r>
              <a:rPr lang="ar-IQ" sz="2000" b="1" u="sng" dirty="0">
                <a:solidFill>
                  <a:schemeClr val="bg1"/>
                </a:solidFill>
              </a:rPr>
              <a:t>حسابات توازن المادة والطاقة في العمليات الصناعية:-</a:t>
            </a:r>
          </a:p>
          <a:p>
            <a:pPr algn="ctr"/>
            <a:br>
              <a:rPr lang="ar-IQ" sz="2400" b="1" dirty="0">
                <a:solidFill>
                  <a:schemeClr val="bg1"/>
                </a:solidFill>
              </a:rPr>
            </a:br>
            <a:r>
              <a:rPr lang="ar-IQ" sz="2000" b="1" dirty="0">
                <a:solidFill>
                  <a:schemeClr val="bg1"/>
                </a:solidFill>
              </a:rPr>
              <a:t>اهم الطرق المتبعة لحساب توازن المادة وحسب درجة التعقيد في العملية الصناعية هي:-</a:t>
            </a:r>
            <a:br>
              <a:rPr lang="ar-IQ" sz="2400" b="1" dirty="0">
                <a:solidFill>
                  <a:schemeClr val="bg1"/>
                </a:solidFill>
              </a:rPr>
            </a:br>
            <a:r>
              <a:rPr lang="ar-IQ" sz="2000" b="1" dirty="0">
                <a:solidFill>
                  <a:schemeClr val="bg1"/>
                </a:solidFill>
              </a:rPr>
              <a:t>1-الطريقة المباشرة</a:t>
            </a:r>
            <a:br>
              <a:rPr lang="ar-IQ" sz="2400" b="1" dirty="0">
                <a:solidFill>
                  <a:schemeClr val="bg1"/>
                </a:solidFill>
              </a:rPr>
            </a:br>
            <a:r>
              <a:rPr lang="ar-IQ" sz="2000" b="1" dirty="0">
                <a:solidFill>
                  <a:schemeClr val="bg1"/>
                </a:solidFill>
              </a:rPr>
              <a:t>2-الطريقة الجبرية</a:t>
            </a:r>
            <a:br>
              <a:rPr lang="ar-IQ" sz="2400" b="1" dirty="0">
                <a:solidFill>
                  <a:schemeClr val="bg1"/>
                </a:solidFill>
              </a:rPr>
            </a:br>
            <a:r>
              <a:rPr lang="ar-IQ" sz="2000" b="1" dirty="0">
                <a:solidFill>
                  <a:schemeClr val="bg1"/>
                </a:solidFill>
              </a:rPr>
              <a:t>3-الطريقة بواسطة العنصر الرابط</a:t>
            </a:r>
            <a:endParaRPr lang="ar-IQ" sz="2400" b="1" dirty="0">
              <a:solidFill>
                <a:schemeClr val="bg1"/>
              </a:solidFill>
            </a:endParaRPr>
          </a:p>
          <a:p>
            <a:pPr algn="ctr"/>
            <a:endParaRPr lang="ar-IQ" sz="2000" b="1" dirty="0">
              <a:solidFill>
                <a:schemeClr val="bg1"/>
              </a:solidFill>
            </a:endParaRPr>
          </a:p>
          <a:p>
            <a:pPr algn="ctr"/>
            <a:endParaRPr lang="ar-IQ" sz="2000" b="1" dirty="0">
              <a:solidFill>
                <a:schemeClr val="bg1"/>
              </a:solidFill>
            </a:endParaRPr>
          </a:p>
          <a:p>
            <a:pPr algn="ctr"/>
            <a:endParaRPr lang="ar-IQ" sz="2000" b="1" dirty="0">
              <a:solidFill>
                <a:schemeClr val="bg1"/>
              </a:solidFill>
            </a:endParaRPr>
          </a:p>
          <a:p>
            <a:pPr algn="ctr"/>
            <a:endParaRPr lang="en-US" sz="2000" b="1" dirty="0">
              <a:solidFill>
                <a:schemeClr val="bg1"/>
              </a:solidFill>
            </a:endParaRPr>
          </a:p>
        </p:txBody>
      </p:sp>
    </p:spTree>
    <p:extLst>
      <p:ext uri="{BB962C8B-B14F-4D97-AF65-F5344CB8AC3E}">
        <p14:creationId xmlns:p14="http://schemas.microsoft.com/office/powerpoint/2010/main" val="2950248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7CC48F-5B35-43B4-B6B8-3DBE2A8D3A26}"/>
              </a:ext>
            </a:extLst>
          </p:cNvPr>
          <p:cNvSpPr/>
          <p:nvPr/>
        </p:nvSpPr>
        <p:spPr>
          <a:xfrm>
            <a:off x="145774" y="182217"/>
            <a:ext cx="11900452" cy="649356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Wave 4">
            <a:extLst>
              <a:ext uri="{FF2B5EF4-FFF2-40B4-BE49-F238E27FC236}">
                <a16:creationId xmlns:a16="http://schemas.microsoft.com/office/drawing/2014/main" id="{1D05BE0D-2DC0-4D16-815D-C2BC2F0A80AA}"/>
              </a:ext>
            </a:extLst>
          </p:cNvPr>
          <p:cNvSpPr/>
          <p:nvPr/>
        </p:nvSpPr>
        <p:spPr>
          <a:xfrm>
            <a:off x="1842052" y="755374"/>
            <a:ext cx="8507895" cy="4625008"/>
          </a:xfrm>
          <a:prstGeom prst="wav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Amiri" panose="00000500000000000000" pitchFamily="2" charset="-78"/>
                <a:cs typeface="Amiri" panose="00000500000000000000" pitchFamily="2" charset="-78"/>
              </a:rPr>
              <a:t>A good teacher is like a candle-it consumes itself to light the way for others</a:t>
            </a:r>
          </a:p>
        </p:txBody>
      </p:sp>
      <p:sp>
        <p:nvSpPr>
          <p:cNvPr id="8" name="Rectangle 7">
            <a:extLst>
              <a:ext uri="{FF2B5EF4-FFF2-40B4-BE49-F238E27FC236}">
                <a16:creationId xmlns:a16="http://schemas.microsoft.com/office/drawing/2014/main" id="{9FAAEA27-E674-4815-AFA5-F9F486A71855}"/>
              </a:ext>
            </a:extLst>
          </p:cNvPr>
          <p:cNvSpPr/>
          <p:nvPr/>
        </p:nvSpPr>
        <p:spPr>
          <a:xfrm>
            <a:off x="4863548" y="6255026"/>
            <a:ext cx="2981739" cy="3180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rPr>
              <a:t>Dr.Widad Saleh</a:t>
            </a:r>
          </a:p>
        </p:txBody>
      </p:sp>
    </p:spTree>
    <p:extLst>
      <p:ext uri="{BB962C8B-B14F-4D97-AF65-F5344CB8AC3E}">
        <p14:creationId xmlns:p14="http://schemas.microsoft.com/office/powerpoint/2010/main" val="3895514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227413-9E2F-4B8A-8066-2C22A8D25F81}"/>
              </a:ext>
            </a:extLst>
          </p:cNvPr>
          <p:cNvSpPr/>
          <p:nvPr/>
        </p:nvSpPr>
        <p:spPr>
          <a:xfrm>
            <a:off x="92766" y="198783"/>
            <a:ext cx="11847444" cy="646043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bg1"/>
              </a:solidFill>
            </a:endParaRPr>
          </a:p>
        </p:txBody>
      </p:sp>
      <p:pic>
        <p:nvPicPr>
          <p:cNvPr id="3" name="Picture 2">
            <a:extLst>
              <a:ext uri="{FF2B5EF4-FFF2-40B4-BE49-F238E27FC236}">
                <a16:creationId xmlns:a16="http://schemas.microsoft.com/office/drawing/2014/main" id="{48136EBC-1B4A-4AEB-B242-A07BA7D5B049}"/>
              </a:ext>
            </a:extLst>
          </p:cNvPr>
          <p:cNvPicPr>
            <a:picLocks noChangeAspect="1"/>
          </p:cNvPicPr>
          <p:nvPr/>
        </p:nvPicPr>
        <p:blipFill>
          <a:blip r:embed="rId2"/>
          <a:stretch>
            <a:fillRect/>
          </a:stretch>
        </p:blipFill>
        <p:spPr>
          <a:xfrm>
            <a:off x="768626" y="596348"/>
            <a:ext cx="10959548" cy="5618922"/>
          </a:xfrm>
          <a:prstGeom prst="rect">
            <a:avLst/>
          </a:prstGeom>
        </p:spPr>
      </p:pic>
    </p:spTree>
    <p:extLst>
      <p:ext uri="{BB962C8B-B14F-4D97-AF65-F5344CB8AC3E}">
        <p14:creationId xmlns:p14="http://schemas.microsoft.com/office/powerpoint/2010/main" val="36588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D3F81-C7A1-485E-AC93-5CF3D6CCA884}"/>
              </a:ext>
            </a:extLst>
          </p:cNvPr>
          <p:cNvSpPr/>
          <p:nvPr/>
        </p:nvSpPr>
        <p:spPr>
          <a:xfrm>
            <a:off x="159025" y="92765"/>
            <a:ext cx="11589890" cy="665259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endParaRPr lang="en-US" dirty="0"/>
          </a:p>
        </p:txBody>
      </p:sp>
      <p:pic>
        <p:nvPicPr>
          <p:cNvPr id="3" name="Picture 2" descr="Flowchart of ethanol production process and underproduction of sugar... |  Download Scientific Diagram">
            <a:extLst>
              <a:ext uri="{FF2B5EF4-FFF2-40B4-BE49-F238E27FC236}">
                <a16:creationId xmlns:a16="http://schemas.microsoft.com/office/drawing/2014/main" id="{6B9DA40D-7CA9-416A-9F6C-853FC3529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886" y="834887"/>
            <a:ext cx="10190923" cy="530087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6059D1A-6D40-4AAF-A25B-713E513570CA}"/>
              </a:ext>
            </a:extLst>
          </p:cNvPr>
          <p:cNvSpPr/>
          <p:nvPr/>
        </p:nvSpPr>
        <p:spPr>
          <a:xfrm>
            <a:off x="4041913" y="6135757"/>
            <a:ext cx="3644348" cy="4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Flowchart of Ethanol Production</a:t>
            </a:r>
          </a:p>
        </p:txBody>
      </p:sp>
    </p:spTree>
    <p:extLst>
      <p:ext uri="{BB962C8B-B14F-4D97-AF65-F5344CB8AC3E}">
        <p14:creationId xmlns:p14="http://schemas.microsoft.com/office/powerpoint/2010/main" val="73351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A0B8F8-FCFF-48D5-A636-F0A361CF7230}"/>
              </a:ext>
            </a:extLst>
          </p:cNvPr>
          <p:cNvSpPr/>
          <p:nvPr/>
        </p:nvSpPr>
        <p:spPr>
          <a:xfrm>
            <a:off x="145774" y="185530"/>
            <a:ext cx="11926956" cy="655982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bg1"/>
              </a:solidFill>
            </a:endParaRPr>
          </a:p>
        </p:txBody>
      </p:sp>
      <p:sp>
        <p:nvSpPr>
          <p:cNvPr id="3" name="Rectangle 2">
            <a:extLst>
              <a:ext uri="{FF2B5EF4-FFF2-40B4-BE49-F238E27FC236}">
                <a16:creationId xmlns:a16="http://schemas.microsoft.com/office/drawing/2014/main" id="{2C9BDD5E-0DDE-48ED-A66B-D510CC9A15A6}"/>
              </a:ext>
            </a:extLst>
          </p:cNvPr>
          <p:cNvSpPr/>
          <p:nvPr/>
        </p:nvSpPr>
        <p:spPr>
          <a:xfrm>
            <a:off x="357809" y="463826"/>
            <a:ext cx="11463130" cy="608274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b="1" dirty="0">
              <a:solidFill>
                <a:schemeClr val="bg1"/>
              </a:solidFill>
            </a:endParaRPr>
          </a:p>
          <a:p>
            <a:pPr algn="ctr"/>
            <a:endParaRPr lang="ar-IQ" b="1" dirty="0">
              <a:solidFill>
                <a:schemeClr val="bg1"/>
              </a:solidFill>
            </a:endParaRPr>
          </a:p>
          <a:p>
            <a:pPr algn="ctr"/>
            <a:endParaRPr lang="ar-IQ" b="1" dirty="0">
              <a:solidFill>
                <a:schemeClr val="bg1"/>
              </a:solidFill>
            </a:endParaRPr>
          </a:p>
          <a:p>
            <a:pPr algn="ctr"/>
            <a:r>
              <a:rPr lang="ar-IQ" sz="2000" b="1" dirty="0">
                <a:solidFill>
                  <a:schemeClr val="bg1"/>
                </a:solidFill>
              </a:rPr>
              <a:t>تصنف منحنيات السريان الاحادية المفاعل الى خمسة اصناف رئيسية اما بالنسبة للعمليات الاكثر تعقيد والمتضمنة اكثر من مفاعل فيمكن التوصل الى منحني السريان لها بدمج اي من الاصناف الخمسة وهذه الاصناف هي:-</a:t>
            </a:r>
          </a:p>
          <a:p>
            <a:pPr algn="ctr"/>
            <a:r>
              <a:rPr lang="ar-IQ" sz="2000" b="1" dirty="0">
                <a:solidFill>
                  <a:schemeClr val="bg1"/>
                </a:solidFill>
                <a:highlight>
                  <a:srgbClr val="FFFF00"/>
                </a:highlight>
              </a:rPr>
              <a:t>أ-عمليات احادية المفاعل دون فصل النواتج</a:t>
            </a:r>
          </a:p>
          <a:p>
            <a:pPr algn="ctr"/>
            <a:endParaRPr lang="ar-IQ" sz="2000" b="1" dirty="0">
              <a:solidFill>
                <a:schemeClr val="bg1"/>
              </a:solidFill>
            </a:endParaRPr>
          </a:p>
          <a:p>
            <a:pPr algn="ctr"/>
            <a:r>
              <a:rPr lang="ar-IQ" b="1" dirty="0">
                <a:solidFill>
                  <a:schemeClr val="bg1"/>
                </a:solidFill>
              </a:rPr>
              <a:t>وتتضمن هذه العملية البسيطة على تغذية المفاعل مباشرة بالمواد المتفاعلة دون اي تقنية ويتكون الناتج بشكل طور واحد لاتحتاج الى عمليات فصل </a:t>
            </a:r>
          </a:p>
          <a:p>
            <a:pPr algn="ctr"/>
            <a:endParaRPr lang="ar-IQ" b="1" dirty="0">
              <a:solidFill>
                <a:schemeClr val="bg1"/>
              </a:solidFill>
            </a:endParaRPr>
          </a:p>
          <a:p>
            <a:pPr algn="ctr"/>
            <a:r>
              <a:rPr lang="ar-IQ" b="1" dirty="0">
                <a:solidFill>
                  <a:schemeClr val="bg1"/>
                </a:solidFill>
              </a:rPr>
              <a:t>مثال</a:t>
            </a:r>
          </a:p>
          <a:p>
            <a:pPr algn="ctr"/>
            <a:r>
              <a:rPr lang="ar-IQ" b="1" dirty="0">
                <a:solidFill>
                  <a:schemeClr val="bg1"/>
                </a:solidFill>
              </a:rPr>
              <a:t>انتاج بولي اثيلين كلاليكول </a:t>
            </a: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dirty="0">
              <a:solidFill>
                <a:schemeClr val="bg1"/>
              </a:solidFill>
            </a:endParaRPr>
          </a:p>
        </p:txBody>
      </p:sp>
      <p:pic>
        <p:nvPicPr>
          <p:cNvPr id="2050" name="Picture 2" descr="https://ars.els-cdn.com/content/image/1-s2.0-S0032386107010257-gr1.jpg">
            <a:extLst>
              <a:ext uri="{FF2B5EF4-FFF2-40B4-BE49-F238E27FC236}">
                <a16:creationId xmlns:a16="http://schemas.microsoft.com/office/drawing/2014/main" id="{28B957A8-F48D-4765-BCC1-1539C1A08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9045" y="3260035"/>
            <a:ext cx="8931964" cy="3034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24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8486E7-D91C-4F92-A2E4-73191C2F3E21}"/>
              </a:ext>
            </a:extLst>
          </p:cNvPr>
          <p:cNvSpPr/>
          <p:nvPr/>
        </p:nvSpPr>
        <p:spPr>
          <a:xfrm>
            <a:off x="72887" y="135833"/>
            <a:ext cx="11781182" cy="65863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a:t>
            </a:r>
          </a:p>
        </p:txBody>
      </p:sp>
      <p:sp>
        <p:nvSpPr>
          <p:cNvPr id="2" name="Rectangle 1">
            <a:extLst>
              <a:ext uri="{FF2B5EF4-FFF2-40B4-BE49-F238E27FC236}">
                <a16:creationId xmlns:a16="http://schemas.microsoft.com/office/drawing/2014/main" id="{092D87ED-E40A-4C7E-985B-FEC496372DD0}"/>
              </a:ext>
            </a:extLst>
          </p:cNvPr>
          <p:cNvSpPr/>
          <p:nvPr/>
        </p:nvSpPr>
        <p:spPr>
          <a:xfrm>
            <a:off x="4512361" y="1351719"/>
            <a:ext cx="3260035" cy="250466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Reactor</a:t>
            </a:r>
          </a:p>
        </p:txBody>
      </p:sp>
      <p:sp>
        <p:nvSpPr>
          <p:cNvPr id="3" name="Arrow: Right 2">
            <a:extLst>
              <a:ext uri="{FF2B5EF4-FFF2-40B4-BE49-F238E27FC236}">
                <a16:creationId xmlns:a16="http://schemas.microsoft.com/office/drawing/2014/main" id="{6EFC6CFF-AD73-4ED6-AB8F-F20D2A971158}"/>
              </a:ext>
            </a:extLst>
          </p:cNvPr>
          <p:cNvSpPr/>
          <p:nvPr/>
        </p:nvSpPr>
        <p:spPr>
          <a:xfrm>
            <a:off x="2213108" y="2544417"/>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E555DCFC-6536-4B02-AF58-D176F1675B3E}"/>
              </a:ext>
            </a:extLst>
          </p:cNvPr>
          <p:cNvSpPr/>
          <p:nvPr/>
        </p:nvSpPr>
        <p:spPr>
          <a:xfrm>
            <a:off x="8050694" y="2405268"/>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85EA6DC-C0B7-41DC-8320-09CC5F48293F}"/>
              </a:ext>
            </a:extLst>
          </p:cNvPr>
          <p:cNvSpPr txBox="1"/>
          <p:nvPr/>
        </p:nvSpPr>
        <p:spPr>
          <a:xfrm>
            <a:off x="2411884" y="2175085"/>
            <a:ext cx="1815548" cy="369332"/>
          </a:xfrm>
          <a:prstGeom prst="rect">
            <a:avLst/>
          </a:prstGeom>
          <a:noFill/>
        </p:spPr>
        <p:txBody>
          <a:bodyPr wrap="square" rtlCol="0">
            <a:spAutoFit/>
          </a:bodyPr>
          <a:lstStyle/>
          <a:p>
            <a:r>
              <a:rPr lang="en-US" b="1" dirty="0">
                <a:solidFill>
                  <a:schemeClr val="bg1"/>
                </a:solidFill>
              </a:rPr>
              <a:t>Raw Material</a:t>
            </a:r>
          </a:p>
        </p:txBody>
      </p:sp>
      <p:sp>
        <p:nvSpPr>
          <p:cNvPr id="8" name="TextBox 7">
            <a:extLst>
              <a:ext uri="{FF2B5EF4-FFF2-40B4-BE49-F238E27FC236}">
                <a16:creationId xmlns:a16="http://schemas.microsoft.com/office/drawing/2014/main" id="{D44BDEDF-C737-49DB-837E-BEDB07CE6027}"/>
              </a:ext>
            </a:extLst>
          </p:cNvPr>
          <p:cNvSpPr txBox="1"/>
          <p:nvPr/>
        </p:nvSpPr>
        <p:spPr>
          <a:xfrm>
            <a:off x="8275980" y="2102822"/>
            <a:ext cx="1709532" cy="400110"/>
          </a:xfrm>
          <a:prstGeom prst="rect">
            <a:avLst/>
          </a:prstGeom>
          <a:noFill/>
        </p:spPr>
        <p:txBody>
          <a:bodyPr wrap="square" rtlCol="0">
            <a:spAutoFit/>
          </a:bodyPr>
          <a:lstStyle/>
          <a:p>
            <a:r>
              <a:rPr lang="en-US" sz="2000" b="1" dirty="0">
                <a:solidFill>
                  <a:schemeClr val="bg1"/>
                </a:solidFill>
              </a:rPr>
              <a:t>Product</a:t>
            </a:r>
            <a:endParaRPr lang="en-US" dirty="0"/>
          </a:p>
        </p:txBody>
      </p:sp>
      <p:sp>
        <p:nvSpPr>
          <p:cNvPr id="9" name="Arrow: Right 8">
            <a:extLst>
              <a:ext uri="{FF2B5EF4-FFF2-40B4-BE49-F238E27FC236}">
                <a16:creationId xmlns:a16="http://schemas.microsoft.com/office/drawing/2014/main" id="{669BCD8B-B68D-4876-81F3-FEE3964875D0}"/>
              </a:ext>
            </a:extLst>
          </p:cNvPr>
          <p:cNvSpPr/>
          <p:nvPr/>
        </p:nvSpPr>
        <p:spPr>
          <a:xfrm rot="16200000">
            <a:off x="5119083" y="3863441"/>
            <a:ext cx="1953833" cy="463815"/>
          </a:xfrm>
          <a:prstGeom prst="rightArrow">
            <a:avLst>
              <a:gd name="adj1" fmla="val 29311"/>
              <a:gd name="adj2" fmla="val 500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BC0681-87F9-4C06-B518-7AD02DDC5E68}"/>
              </a:ext>
            </a:extLst>
          </p:cNvPr>
          <p:cNvSpPr txBox="1"/>
          <p:nvPr/>
        </p:nvSpPr>
        <p:spPr>
          <a:xfrm>
            <a:off x="4976187" y="4993134"/>
            <a:ext cx="2796209" cy="400110"/>
          </a:xfrm>
          <a:prstGeom prst="rect">
            <a:avLst/>
          </a:prstGeom>
          <a:noFill/>
        </p:spPr>
        <p:txBody>
          <a:bodyPr wrap="square" rtlCol="0">
            <a:spAutoFit/>
          </a:bodyPr>
          <a:lstStyle/>
          <a:p>
            <a:r>
              <a:rPr lang="en-US" sz="2000" b="1" dirty="0">
                <a:solidFill>
                  <a:schemeClr val="bg1"/>
                </a:solidFill>
              </a:rPr>
              <a:t>Heating or Cooling</a:t>
            </a:r>
          </a:p>
        </p:txBody>
      </p:sp>
    </p:spTree>
    <p:extLst>
      <p:ext uri="{BB962C8B-B14F-4D97-AF65-F5344CB8AC3E}">
        <p14:creationId xmlns:p14="http://schemas.microsoft.com/office/powerpoint/2010/main" val="106837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CFB962-9FF7-42AC-A3CA-00D4A93BBAB2}"/>
              </a:ext>
            </a:extLst>
          </p:cNvPr>
          <p:cNvSpPr/>
          <p:nvPr/>
        </p:nvSpPr>
        <p:spPr>
          <a:xfrm>
            <a:off x="119270" y="119270"/>
            <a:ext cx="11820939" cy="658633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bg1"/>
                </a:solidFill>
                <a:highlight>
                  <a:srgbClr val="FFFF00"/>
                </a:highlight>
                <a:cs typeface="+mj-cs"/>
              </a:rPr>
              <a:t>ب- عمليات احادية المفاعل ,متعددة النواتج غير متضمنه على عمليات الفصل .</a:t>
            </a:r>
          </a:p>
          <a:p>
            <a:pPr algn="ctr"/>
            <a:r>
              <a:rPr lang="ar-IQ" sz="2000" b="1" dirty="0">
                <a:solidFill>
                  <a:schemeClr val="bg1"/>
                </a:solidFill>
                <a:cs typeface="+mj-cs"/>
              </a:rPr>
              <a:t>في هذه العمليات تبقى المواد المتفاعلة والناتجة في طورين مختلفة ويمكن استخدام كل طور كما هو دون اي عمليات فصل او تنقية </a:t>
            </a:r>
          </a:p>
          <a:p>
            <a:pPr algn="ctr"/>
            <a:endParaRPr lang="ar-IQ" sz="2000" b="1" dirty="0">
              <a:solidFill>
                <a:schemeClr val="bg1"/>
              </a:solidFill>
              <a:cs typeface="+mj-cs"/>
            </a:endParaRPr>
          </a:p>
          <a:p>
            <a:pPr algn="ctr"/>
            <a:r>
              <a:rPr lang="ar-IQ" sz="2000" b="1" dirty="0">
                <a:solidFill>
                  <a:schemeClr val="bg1"/>
                </a:solidFill>
                <a:cs typeface="+mj-cs"/>
              </a:rPr>
              <a:t>مثال : انتاج الانيلين من تفاعل الكلوروبنزيل مع الامونيا </a:t>
            </a:r>
            <a:endParaRPr lang="en-US" sz="2000" b="1" dirty="0">
              <a:solidFill>
                <a:schemeClr val="bg1"/>
              </a:solidFill>
              <a:cs typeface="+mj-cs"/>
            </a:endParaRPr>
          </a:p>
          <a:p>
            <a:pPr algn="ctr"/>
            <a:endParaRPr lang="en-US" sz="2000" b="1" dirty="0">
              <a:solidFill>
                <a:schemeClr val="bg1"/>
              </a:solidFill>
              <a:cs typeface="+mj-cs"/>
            </a:endParaRPr>
          </a:p>
          <a:p>
            <a:pPr algn="ctr"/>
            <a:r>
              <a:rPr lang="en-US" sz="2000" b="1" dirty="0">
                <a:solidFill>
                  <a:schemeClr val="bg1"/>
                </a:solidFill>
                <a:cs typeface="+mj-cs"/>
              </a:rPr>
              <a:t>C6H5Cl  +  2NH3                   C6H5NH2   + NH4Cl</a:t>
            </a:r>
            <a:endParaRPr lang="ar-IQ" sz="2000" b="1" dirty="0">
              <a:solidFill>
                <a:schemeClr val="bg1"/>
              </a:solidFill>
              <a:cs typeface="+mj-cs"/>
            </a:endParaRPr>
          </a:p>
          <a:p>
            <a:pPr algn="ctr"/>
            <a:endParaRPr lang="ar-IQ" sz="2000" b="1" dirty="0">
              <a:solidFill>
                <a:schemeClr val="bg1"/>
              </a:solidFill>
              <a:cs typeface="+mj-cs"/>
            </a:endParaRPr>
          </a:p>
          <a:p>
            <a:pPr algn="ctr"/>
            <a:r>
              <a:rPr lang="ar-IQ" sz="2000" b="1" dirty="0">
                <a:solidFill>
                  <a:schemeClr val="bg1"/>
                </a:solidFill>
                <a:cs typeface="+mj-cs"/>
              </a:rPr>
              <a:t>حيث يبقى الانيلين والكلورو بنزين الغير متفاعلة في الطبقة العضوية ويستخدم في بعض الصناعات المطاطية اما النواتج العرضية مثل كلوريد الامونيوم والامونيا الغير متفاعلة تبقى ذائبة في الطبقة المائية </a:t>
            </a: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en-US" sz="2000" b="1" dirty="0">
              <a:solidFill>
                <a:schemeClr val="bg1"/>
              </a:solidFill>
              <a:cs typeface="+mj-cs"/>
            </a:endParaRPr>
          </a:p>
        </p:txBody>
      </p:sp>
      <p:sp>
        <p:nvSpPr>
          <p:cNvPr id="5" name="Arrow: Right 4">
            <a:extLst>
              <a:ext uri="{FF2B5EF4-FFF2-40B4-BE49-F238E27FC236}">
                <a16:creationId xmlns:a16="http://schemas.microsoft.com/office/drawing/2014/main" id="{EA620A53-2C1C-4907-B6F4-7B826E9AD4A8}"/>
              </a:ext>
            </a:extLst>
          </p:cNvPr>
          <p:cNvSpPr/>
          <p:nvPr/>
        </p:nvSpPr>
        <p:spPr>
          <a:xfrm>
            <a:off x="5261114" y="1996973"/>
            <a:ext cx="1252329" cy="2252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2F98CD8-E13A-440C-BE65-14A742FFEB6E}"/>
              </a:ext>
            </a:extLst>
          </p:cNvPr>
          <p:cNvSpPr/>
          <p:nvPr/>
        </p:nvSpPr>
        <p:spPr>
          <a:xfrm>
            <a:off x="4399721" y="4099964"/>
            <a:ext cx="3260035" cy="9756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Reactor</a:t>
            </a:r>
          </a:p>
        </p:txBody>
      </p:sp>
      <p:sp>
        <p:nvSpPr>
          <p:cNvPr id="7" name="Arrow: Right 6">
            <a:extLst>
              <a:ext uri="{FF2B5EF4-FFF2-40B4-BE49-F238E27FC236}">
                <a16:creationId xmlns:a16="http://schemas.microsoft.com/office/drawing/2014/main" id="{059E6489-F91A-4E06-ACB2-1B547A24BD57}"/>
              </a:ext>
            </a:extLst>
          </p:cNvPr>
          <p:cNvSpPr/>
          <p:nvPr/>
        </p:nvSpPr>
        <p:spPr>
          <a:xfrm>
            <a:off x="2093838" y="4469295"/>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97CFE94-38A7-4EBE-876F-2A177F76FAF4}"/>
              </a:ext>
            </a:extLst>
          </p:cNvPr>
          <p:cNvSpPr txBox="1"/>
          <p:nvPr/>
        </p:nvSpPr>
        <p:spPr>
          <a:xfrm>
            <a:off x="2093838" y="4099963"/>
            <a:ext cx="1815548" cy="369332"/>
          </a:xfrm>
          <a:prstGeom prst="rect">
            <a:avLst/>
          </a:prstGeom>
          <a:noFill/>
        </p:spPr>
        <p:txBody>
          <a:bodyPr wrap="square" rtlCol="0">
            <a:spAutoFit/>
          </a:bodyPr>
          <a:lstStyle/>
          <a:p>
            <a:r>
              <a:rPr lang="en-US" b="1" dirty="0">
                <a:solidFill>
                  <a:schemeClr val="bg1"/>
                </a:solidFill>
              </a:rPr>
              <a:t>Raw Material</a:t>
            </a:r>
          </a:p>
        </p:txBody>
      </p:sp>
      <p:cxnSp>
        <p:nvCxnSpPr>
          <p:cNvPr id="9" name="Connector: Elbow 8">
            <a:extLst>
              <a:ext uri="{FF2B5EF4-FFF2-40B4-BE49-F238E27FC236}">
                <a16:creationId xmlns:a16="http://schemas.microsoft.com/office/drawing/2014/main" id="{B545D8EA-D870-42EC-86DB-9028FF8472A9}"/>
              </a:ext>
            </a:extLst>
          </p:cNvPr>
          <p:cNvCxnSpPr/>
          <p:nvPr/>
        </p:nvCxnSpPr>
        <p:spPr>
          <a:xfrm flipV="1">
            <a:off x="7023652" y="3644348"/>
            <a:ext cx="1656522" cy="455615"/>
          </a:xfrm>
          <a:prstGeom prst="bentConnector3">
            <a:avLst>
              <a:gd name="adj1" fmla="val 46800"/>
            </a:avLst>
          </a:prstGeom>
          <a:ln>
            <a:tailEnd type="triangle"/>
          </a:ln>
        </p:spPr>
        <p:style>
          <a:lnRef idx="3">
            <a:schemeClr val="dk1"/>
          </a:lnRef>
          <a:fillRef idx="0">
            <a:schemeClr val="dk1"/>
          </a:fillRef>
          <a:effectRef idx="2">
            <a:schemeClr val="dk1"/>
          </a:effectRef>
          <a:fontRef idx="minor">
            <a:schemeClr val="tx1"/>
          </a:fontRef>
        </p:style>
      </p:cxnSp>
      <p:cxnSp>
        <p:nvCxnSpPr>
          <p:cNvPr id="12" name="Connector: Elbow 11">
            <a:extLst>
              <a:ext uri="{FF2B5EF4-FFF2-40B4-BE49-F238E27FC236}">
                <a16:creationId xmlns:a16="http://schemas.microsoft.com/office/drawing/2014/main" id="{B9CB27A8-4673-4EAD-BE8E-ACCE28F548BA}"/>
              </a:ext>
            </a:extLst>
          </p:cNvPr>
          <p:cNvCxnSpPr/>
          <p:nvPr/>
        </p:nvCxnSpPr>
        <p:spPr>
          <a:xfrm>
            <a:off x="7659756" y="5075584"/>
            <a:ext cx="1179444" cy="238538"/>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0AC58901-761E-43FC-AA01-47D147E47756}"/>
              </a:ext>
            </a:extLst>
          </p:cNvPr>
          <p:cNvSpPr txBox="1"/>
          <p:nvPr/>
        </p:nvSpPr>
        <p:spPr>
          <a:xfrm>
            <a:off x="8839199" y="3429000"/>
            <a:ext cx="1948071" cy="369332"/>
          </a:xfrm>
          <a:prstGeom prst="rect">
            <a:avLst/>
          </a:prstGeom>
          <a:noFill/>
        </p:spPr>
        <p:txBody>
          <a:bodyPr wrap="square" rtlCol="0">
            <a:spAutoFit/>
          </a:bodyPr>
          <a:lstStyle/>
          <a:p>
            <a:r>
              <a:rPr lang="en-US" dirty="0">
                <a:solidFill>
                  <a:schemeClr val="bg1"/>
                </a:solidFill>
              </a:rPr>
              <a:t>Phase 1 Product</a:t>
            </a:r>
          </a:p>
        </p:txBody>
      </p:sp>
      <p:sp>
        <p:nvSpPr>
          <p:cNvPr id="15" name="TextBox 14">
            <a:extLst>
              <a:ext uri="{FF2B5EF4-FFF2-40B4-BE49-F238E27FC236}">
                <a16:creationId xmlns:a16="http://schemas.microsoft.com/office/drawing/2014/main" id="{B4F74E5C-901E-4A25-975A-F086EB6E55BA}"/>
              </a:ext>
            </a:extLst>
          </p:cNvPr>
          <p:cNvSpPr txBox="1"/>
          <p:nvPr/>
        </p:nvSpPr>
        <p:spPr>
          <a:xfrm>
            <a:off x="8965095" y="5075584"/>
            <a:ext cx="1948071" cy="369332"/>
          </a:xfrm>
          <a:prstGeom prst="rect">
            <a:avLst/>
          </a:prstGeom>
          <a:noFill/>
        </p:spPr>
        <p:txBody>
          <a:bodyPr wrap="square" rtlCol="0">
            <a:spAutoFit/>
          </a:bodyPr>
          <a:lstStyle/>
          <a:p>
            <a:r>
              <a:rPr lang="en-US" dirty="0">
                <a:solidFill>
                  <a:schemeClr val="bg1"/>
                </a:solidFill>
              </a:rPr>
              <a:t>Phase 2 Product</a:t>
            </a:r>
          </a:p>
        </p:txBody>
      </p:sp>
      <p:sp>
        <p:nvSpPr>
          <p:cNvPr id="16" name="Arrow: Right 15">
            <a:extLst>
              <a:ext uri="{FF2B5EF4-FFF2-40B4-BE49-F238E27FC236}">
                <a16:creationId xmlns:a16="http://schemas.microsoft.com/office/drawing/2014/main" id="{73BB22A4-98B8-4CAD-937B-2AD5B2E6EFE7}"/>
              </a:ext>
            </a:extLst>
          </p:cNvPr>
          <p:cNvSpPr/>
          <p:nvPr/>
        </p:nvSpPr>
        <p:spPr>
          <a:xfrm rot="16200000">
            <a:off x="5541494" y="5505923"/>
            <a:ext cx="1109011" cy="231907"/>
          </a:xfrm>
          <a:prstGeom prst="rightArrow">
            <a:avLst>
              <a:gd name="adj1" fmla="val 29311"/>
              <a:gd name="adj2" fmla="val 500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22360B4-FCAE-427C-9C49-491F2F8803F4}"/>
              </a:ext>
            </a:extLst>
          </p:cNvPr>
          <p:cNvSpPr txBox="1"/>
          <p:nvPr/>
        </p:nvSpPr>
        <p:spPr>
          <a:xfrm>
            <a:off x="5049077" y="6051204"/>
            <a:ext cx="2796209" cy="400110"/>
          </a:xfrm>
          <a:prstGeom prst="rect">
            <a:avLst/>
          </a:prstGeom>
          <a:noFill/>
        </p:spPr>
        <p:txBody>
          <a:bodyPr wrap="square" rtlCol="0">
            <a:spAutoFit/>
          </a:bodyPr>
          <a:lstStyle/>
          <a:p>
            <a:r>
              <a:rPr lang="en-US" sz="2000" b="1" dirty="0">
                <a:solidFill>
                  <a:schemeClr val="bg1"/>
                </a:solidFill>
              </a:rPr>
              <a:t>Heating or Cooling</a:t>
            </a:r>
          </a:p>
        </p:txBody>
      </p:sp>
    </p:spTree>
    <p:extLst>
      <p:ext uri="{BB962C8B-B14F-4D97-AF65-F5344CB8AC3E}">
        <p14:creationId xmlns:p14="http://schemas.microsoft.com/office/powerpoint/2010/main" val="289853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182040-B69B-40C5-94B5-0E1B45FEB573}"/>
              </a:ext>
            </a:extLst>
          </p:cNvPr>
          <p:cNvSpPr/>
          <p:nvPr/>
        </p:nvSpPr>
        <p:spPr>
          <a:xfrm>
            <a:off x="132522" y="106017"/>
            <a:ext cx="11781182" cy="663934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bg1"/>
                </a:solidFill>
                <a:highlight>
                  <a:srgbClr val="FFFF00"/>
                </a:highlight>
                <a:cs typeface="+mj-cs"/>
              </a:rPr>
              <a:t>ت- العمليات الاحادية الناتج متضمنة عمليات الفصل </a:t>
            </a:r>
          </a:p>
          <a:p>
            <a:pPr algn="ctr"/>
            <a:endParaRPr lang="ar-IQ" sz="2000" b="1" dirty="0">
              <a:solidFill>
                <a:schemeClr val="bg1"/>
              </a:solidFill>
              <a:cs typeface="+mj-cs"/>
            </a:endParaRPr>
          </a:p>
          <a:p>
            <a:pPr algn="ctr"/>
            <a:r>
              <a:rPr lang="ar-IQ" sz="2000" b="1" dirty="0">
                <a:solidFill>
                  <a:schemeClr val="bg1"/>
                </a:solidFill>
                <a:cs typeface="+mj-cs"/>
              </a:rPr>
              <a:t>مثال :انتاج المثيل امين من تفاعل الكحول المثيلي مع الامونيا</a:t>
            </a: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400" b="1" dirty="0">
              <a:solidFill>
                <a:schemeClr val="bg1"/>
              </a:solidFill>
              <a:cs typeface="+mj-cs"/>
            </a:endParaRPr>
          </a:p>
          <a:p>
            <a:pPr algn="ctr"/>
            <a:endParaRPr lang="ar-IQ" sz="2400" b="1" dirty="0">
              <a:solidFill>
                <a:schemeClr val="bg1"/>
              </a:solidFill>
              <a:cs typeface="+mj-cs"/>
            </a:endParaRPr>
          </a:p>
          <a:p>
            <a:pPr algn="ctr"/>
            <a:r>
              <a:rPr lang="ar-IQ" sz="2000" b="1" dirty="0">
                <a:solidFill>
                  <a:schemeClr val="bg1"/>
                </a:solidFill>
                <a:highlight>
                  <a:srgbClr val="FFFF00"/>
                </a:highlight>
                <a:cs typeface="+mj-cs"/>
              </a:rPr>
              <a:t>ج- العمليات المتضمنة على فصل وتنقية المواد الاولية والناتجة </a:t>
            </a:r>
          </a:p>
          <a:p>
            <a:pPr algn="ctr"/>
            <a:endParaRPr lang="ar-IQ" sz="2000" b="1" dirty="0">
              <a:solidFill>
                <a:schemeClr val="bg1"/>
              </a:solidFill>
              <a:cs typeface="+mj-cs"/>
            </a:endParaRPr>
          </a:p>
          <a:p>
            <a:pPr algn="ctr"/>
            <a:r>
              <a:rPr lang="ar-IQ" sz="2000" b="1" dirty="0">
                <a:solidFill>
                  <a:schemeClr val="bg1"/>
                </a:solidFill>
                <a:cs typeface="+mj-cs"/>
              </a:rPr>
              <a:t>حيث تتضمن العملية تنقية المواد الاولية والنواتج </a:t>
            </a:r>
          </a:p>
          <a:p>
            <a:pPr algn="ctr"/>
            <a:endParaRPr lang="ar-IQ" sz="2000" b="1" dirty="0">
              <a:solidFill>
                <a:schemeClr val="bg1"/>
              </a:solidFill>
              <a:cs typeface="+mj-cs"/>
            </a:endParaRPr>
          </a:p>
          <a:p>
            <a:pPr algn="ctr"/>
            <a:r>
              <a:rPr lang="ar-IQ" sz="2000" b="1" dirty="0">
                <a:solidFill>
                  <a:schemeClr val="bg1"/>
                </a:solidFill>
                <a:cs typeface="+mj-cs"/>
              </a:rPr>
              <a:t>مثال : انتاج الهيدروجين بواسطة التحويل البخاري للميثان , حيث يجب تنقية الميثان من المركبات الكبريتيدية التي وجودها يعطل دور العامل المساعد قبل دخوله للتفاعل . اضافة الى ذلك يتم تنقية المواد الناتجة بعمليات الغسل او الامتصاص او التجريد .</a:t>
            </a:r>
          </a:p>
          <a:p>
            <a:pPr algn="ctr"/>
            <a:endParaRPr lang="ar-IQ" sz="2000" b="1" dirty="0">
              <a:solidFill>
                <a:schemeClr val="bg1"/>
              </a:solidFill>
              <a:cs typeface="+mj-cs"/>
            </a:endParaRPr>
          </a:p>
          <a:p>
            <a:pPr algn="ctr"/>
            <a:r>
              <a:rPr lang="ar-IQ" sz="2400" b="1" dirty="0">
                <a:solidFill>
                  <a:schemeClr val="bg1"/>
                </a:solidFill>
                <a:highlight>
                  <a:srgbClr val="FFFF00"/>
                </a:highlight>
                <a:cs typeface="+mj-cs"/>
              </a:rPr>
              <a:t>ه- عمليات المتضمنة تدوير المواد :</a:t>
            </a:r>
          </a:p>
          <a:p>
            <a:pPr algn="ctr"/>
            <a:r>
              <a:rPr lang="ar-IQ" sz="2000" b="1" dirty="0">
                <a:solidFill>
                  <a:schemeClr val="bg1"/>
                </a:solidFill>
                <a:cs typeface="+mj-cs"/>
              </a:rPr>
              <a:t>مثال : انتاج الامونيا , حيث يتم تدوير الهيدروجين والنيتروجين الغير متفاعلة الى مفاعل التحويل ثانية .</a:t>
            </a:r>
            <a:endParaRPr lang="en-US" sz="2000" b="1" dirty="0">
              <a:solidFill>
                <a:schemeClr val="bg1"/>
              </a:solidFill>
              <a:cs typeface="+mj-cs"/>
            </a:endParaRPr>
          </a:p>
        </p:txBody>
      </p:sp>
      <p:pic>
        <p:nvPicPr>
          <p:cNvPr id="3" name="Picture 2">
            <a:extLst>
              <a:ext uri="{FF2B5EF4-FFF2-40B4-BE49-F238E27FC236}">
                <a16:creationId xmlns:a16="http://schemas.microsoft.com/office/drawing/2014/main" id="{DA88399B-6891-4D2B-8804-6D46530E6DE1}"/>
              </a:ext>
            </a:extLst>
          </p:cNvPr>
          <p:cNvPicPr>
            <a:picLocks noChangeAspect="1"/>
          </p:cNvPicPr>
          <p:nvPr/>
        </p:nvPicPr>
        <p:blipFill>
          <a:blip r:embed="rId2"/>
          <a:stretch>
            <a:fillRect/>
          </a:stretch>
        </p:blipFill>
        <p:spPr>
          <a:xfrm>
            <a:off x="3279913" y="2015988"/>
            <a:ext cx="5632173" cy="674204"/>
          </a:xfrm>
          <a:prstGeom prst="rect">
            <a:avLst/>
          </a:prstGeom>
        </p:spPr>
      </p:pic>
    </p:spTree>
    <p:extLst>
      <p:ext uri="{BB962C8B-B14F-4D97-AF65-F5344CB8AC3E}">
        <p14:creationId xmlns:p14="http://schemas.microsoft.com/office/powerpoint/2010/main" val="422801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4743DA-7ADF-487E-9AAB-7E63AA2088B0}"/>
              </a:ext>
            </a:extLst>
          </p:cNvPr>
          <p:cNvSpPr/>
          <p:nvPr/>
        </p:nvSpPr>
        <p:spPr>
          <a:xfrm>
            <a:off x="212035" y="159026"/>
            <a:ext cx="11873948" cy="6480313"/>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D2A0C8A-B3A0-4E46-AE0C-52413DB136D2}"/>
              </a:ext>
            </a:extLst>
          </p:cNvPr>
          <p:cNvSpPr/>
          <p:nvPr/>
        </p:nvSpPr>
        <p:spPr>
          <a:xfrm>
            <a:off x="3028117" y="1351720"/>
            <a:ext cx="1861935" cy="14974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Reactor</a:t>
            </a:r>
          </a:p>
        </p:txBody>
      </p:sp>
      <p:sp>
        <p:nvSpPr>
          <p:cNvPr id="6" name="Rectangle 5">
            <a:extLst>
              <a:ext uri="{FF2B5EF4-FFF2-40B4-BE49-F238E27FC236}">
                <a16:creationId xmlns:a16="http://schemas.microsoft.com/office/drawing/2014/main" id="{83CAC33A-96BA-4CCB-B21C-734EADEE4E9F}"/>
              </a:ext>
            </a:extLst>
          </p:cNvPr>
          <p:cNvSpPr/>
          <p:nvPr/>
        </p:nvSpPr>
        <p:spPr>
          <a:xfrm>
            <a:off x="7301950" y="1351720"/>
            <a:ext cx="1861935" cy="14974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Reactor</a:t>
            </a:r>
          </a:p>
        </p:txBody>
      </p:sp>
      <p:sp>
        <p:nvSpPr>
          <p:cNvPr id="7" name="Arrow: Right 6">
            <a:extLst>
              <a:ext uri="{FF2B5EF4-FFF2-40B4-BE49-F238E27FC236}">
                <a16:creationId xmlns:a16="http://schemas.microsoft.com/office/drawing/2014/main" id="{F6CEE2B1-66DA-4253-99BB-AC94D7FE7A10}"/>
              </a:ext>
            </a:extLst>
          </p:cNvPr>
          <p:cNvSpPr/>
          <p:nvPr/>
        </p:nvSpPr>
        <p:spPr>
          <a:xfrm>
            <a:off x="5141846" y="1901686"/>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E9A2440-B5A8-4EBE-8EDC-72083A0C40A7}"/>
              </a:ext>
            </a:extLst>
          </p:cNvPr>
          <p:cNvSpPr/>
          <p:nvPr/>
        </p:nvSpPr>
        <p:spPr>
          <a:xfrm>
            <a:off x="9296403" y="1901685"/>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8496583-0A24-4101-A7B0-CB3ABF63E31C}"/>
              </a:ext>
            </a:extLst>
          </p:cNvPr>
          <p:cNvSpPr/>
          <p:nvPr/>
        </p:nvSpPr>
        <p:spPr>
          <a:xfrm>
            <a:off x="801754" y="1901685"/>
            <a:ext cx="2160104" cy="3975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onnector: Elbow 10">
            <a:extLst>
              <a:ext uri="{FF2B5EF4-FFF2-40B4-BE49-F238E27FC236}">
                <a16:creationId xmlns:a16="http://schemas.microsoft.com/office/drawing/2014/main" id="{BA6CA15C-D745-4AC3-AE8F-B855227BAEF7}"/>
              </a:ext>
            </a:extLst>
          </p:cNvPr>
          <p:cNvCxnSpPr/>
          <p:nvPr/>
        </p:nvCxnSpPr>
        <p:spPr>
          <a:xfrm rot="10800000">
            <a:off x="1669775" y="321365"/>
            <a:ext cx="6563143" cy="755372"/>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9A5F978A-02EB-4AD4-8815-336CE9CEAC16}"/>
              </a:ext>
            </a:extLst>
          </p:cNvPr>
          <p:cNvCxnSpPr>
            <a:cxnSpLocks/>
          </p:cNvCxnSpPr>
          <p:nvPr/>
        </p:nvCxnSpPr>
        <p:spPr>
          <a:xfrm>
            <a:off x="1669775" y="321364"/>
            <a:ext cx="0" cy="158032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Arrow: Up 16">
            <a:extLst>
              <a:ext uri="{FF2B5EF4-FFF2-40B4-BE49-F238E27FC236}">
                <a16:creationId xmlns:a16="http://schemas.microsoft.com/office/drawing/2014/main" id="{ABAECE4D-3FAC-4C79-966F-F165C443CDE4}"/>
              </a:ext>
            </a:extLst>
          </p:cNvPr>
          <p:cNvSpPr/>
          <p:nvPr/>
        </p:nvSpPr>
        <p:spPr>
          <a:xfrm>
            <a:off x="8232917" y="1076738"/>
            <a:ext cx="168960" cy="606288"/>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3264C8C1-D128-4422-9294-1A52958D71D6}"/>
              </a:ext>
            </a:extLst>
          </p:cNvPr>
          <p:cNvSpPr/>
          <p:nvPr/>
        </p:nvSpPr>
        <p:spPr>
          <a:xfrm rot="16200000">
            <a:off x="2982167" y="3535454"/>
            <a:ext cx="1953833" cy="463815"/>
          </a:xfrm>
          <a:prstGeom prst="rightArrow">
            <a:avLst>
              <a:gd name="adj1" fmla="val 29311"/>
              <a:gd name="adj2" fmla="val 500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65CD0E7-E675-4554-A7F5-B7E9ADB7F7AD}"/>
              </a:ext>
            </a:extLst>
          </p:cNvPr>
          <p:cNvSpPr txBox="1"/>
          <p:nvPr/>
        </p:nvSpPr>
        <p:spPr>
          <a:xfrm>
            <a:off x="2961858" y="4744278"/>
            <a:ext cx="2796209" cy="400110"/>
          </a:xfrm>
          <a:prstGeom prst="rect">
            <a:avLst/>
          </a:prstGeom>
          <a:noFill/>
        </p:spPr>
        <p:txBody>
          <a:bodyPr wrap="square" rtlCol="0">
            <a:spAutoFit/>
          </a:bodyPr>
          <a:lstStyle/>
          <a:p>
            <a:r>
              <a:rPr lang="en-US" sz="2000" b="1" dirty="0">
                <a:solidFill>
                  <a:schemeClr val="bg1"/>
                </a:solidFill>
              </a:rPr>
              <a:t>Heating or Cooling</a:t>
            </a:r>
          </a:p>
        </p:txBody>
      </p:sp>
      <p:sp>
        <p:nvSpPr>
          <p:cNvPr id="20" name="TextBox 19">
            <a:extLst>
              <a:ext uri="{FF2B5EF4-FFF2-40B4-BE49-F238E27FC236}">
                <a16:creationId xmlns:a16="http://schemas.microsoft.com/office/drawing/2014/main" id="{F903EF35-CBA8-43AD-9179-D6EA51074002}"/>
              </a:ext>
            </a:extLst>
          </p:cNvPr>
          <p:cNvSpPr txBox="1"/>
          <p:nvPr/>
        </p:nvSpPr>
        <p:spPr>
          <a:xfrm>
            <a:off x="1040291" y="2201588"/>
            <a:ext cx="1815548" cy="369332"/>
          </a:xfrm>
          <a:prstGeom prst="rect">
            <a:avLst/>
          </a:prstGeom>
          <a:noFill/>
        </p:spPr>
        <p:txBody>
          <a:bodyPr wrap="square" rtlCol="0">
            <a:spAutoFit/>
          </a:bodyPr>
          <a:lstStyle/>
          <a:p>
            <a:r>
              <a:rPr lang="en-US" b="1" dirty="0">
                <a:solidFill>
                  <a:schemeClr val="bg1"/>
                </a:solidFill>
              </a:rPr>
              <a:t>Raw Material</a:t>
            </a:r>
          </a:p>
        </p:txBody>
      </p:sp>
      <p:sp>
        <p:nvSpPr>
          <p:cNvPr id="21" name="TextBox 20">
            <a:extLst>
              <a:ext uri="{FF2B5EF4-FFF2-40B4-BE49-F238E27FC236}">
                <a16:creationId xmlns:a16="http://schemas.microsoft.com/office/drawing/2014/main" id="{90A58B15-0E4B-499C-AD2D-A8187B39D00F}"/>
              </a:ext>
            </a:extLst>
          </p:cNvPr>
          <p:cNvSpPr txBox="1"/>
          <p:nvPr/>
        </p:nvSpPr>
        <p:spPr>
          <a:xfrm>
            <a:off x="9581324" y="1501575"/>
            <a:ext cx="1709532" cy="400110"/>
          </a:xfrm>
          <a:prstGeom prst="rect">
            <a:avLst/>
          </a:prstGeom>
          <a:noFill/>
        </p:spPr>
        <p:txBody>
          <a:bodyPr wrap="square" rtlCol="0">
            <a:spAutoFit/>
          </a:bodyPr>
          <a:lstStyle/>
          <a:p>
            <a:r>
              <a:rPr lang="en-US" sz="2000" b="1" dirty="0">
                <a:solidFill>
                  <a:schemeClr val="bg1"/>
                </a:solidFill>
              </a:rPr>
              <a:t>Product</a:t>
            </a:r>
            <a:endParaRPr lang="en-US" dirty="0"/>
          </a:p>
        </p:txBody>
      </p:sp>
      <p:sp>
        <p:nvSpPr>
          <p:cNvPr id="22" name="TextBox 21">
            <a:extLst>
              <a:ext uri="{FF2B5EF4-FFF2-40B4-BE49-F238E27FC236}">
                <a16:creationId xmlns:a16="http://schemas.microsoft.com/office/drawing/2014/main" id="{411AA223-937B-4AAB-836F-C6C30EB14F14}"/>
              </a:ext>
            </a:extLst>
          </p:cNvPr>
          <p:cNvSpPr txBox="1"/>
          <p:nvPr/>
        </p:nvSpPr>
        <p:spPr>
          <a:xfrm>
            <a:off x="5618948" y="617087"/>
            <a:ext cx="2173341" cy="369332"/>
          </a:xfrm>
          <a:prstGeom prst="rect">
            <a:avLst/>
          </a:prstGeom>
          <a:noFill/>
        </p:spPr>
        <p:txBody>
          <a:bodyPr wrap="square" rtlCol="0">
            <a:spAutoFit/>
          </a:bodyPr>
          <a:lstStyle/>
          <a:p>
            <a:r>
              <a:rPr lang="en-US" b="1" dirty="0">
                <a:solidFill>
                  <a:schemeClr val="bg1"/>
                </a:solidFill>
              </a:rPr>
              <a:t>Recycle</a:t>
            </a:r>
          </a:p>
        </p:txBody>
      </p:sp>
    </p:spTree>
    <p:extLst>
      <p:ext uri="{BB962C8B-B14F-4D97-AF65-F5344CB8AC3E}">
        <p14:creationId xmlns:p14="http://schemas.microsoft.com/office/powerpoint/2010/main" val="17382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076050-1BA2-4D3A-A625-495623A08487}"/>
              </a:ext>
            </a:extLst>
          </p:cNvPr>
          <p:cNvSpPr/>
          <p:nvPr/>
        </p:nvSpPr>
        <p:spPr>
          <a:xfrm>
            <a:off x="205408" y="629477"/>
            <a:ext cx="11781183" cy="5917097"/>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u="sng" dirty="0">
                <a:solidFill>
                  <a:schemeClr val="bg1"/>
                </a:solidFill>
                <a:highlight>
                  <a:srgbClr val="FFFF00"/>
                </a:highlight>
                <a:cs typeface="+mj-cs"/>
              </a:rPr>
              <a:t>مخطط السريان المعقد:-</a:t>
            </a:r>
          </a:p>
          <a:p>
            <a:pPr algn="ctr"/>
            <a:br>
              <a:rPr lang="ar-IQ" sz="2000" dirty="0">
                <a:solidFill>
                  <a:schemeClr val="bg1"/>
                </a:solidFill>
                <a:cs typeface="+mj-cs"/>
              </a:rPr>
            </a:br>
            <a:r>
              <a:rPr lang="ar-IQ" sz="2000" dirty="0">
                <a:solidFill>
                  <a:schemeClr val="bg1"/>
                </a:solidFill>
                <a:cs typeface="+mj-cs"/>
              </a:rPr>
              <a:t>يمكن اعتبار معظم مخططات السريان المعقد مزيجاً للانواع الخمسة وهنالك العديد من الاسباب حول استخدام هذا التوفيق بين الطرق الخمسة</a:t>
            </a:r>
          </a:p>
          <a:p>
            <a:pPr algn="ctr"/>
            <a:endParaRPr lang="ar-IQ" sz="2000" b="1" dirty="0">
              <a:solidFill>
                <a:schemeClr val="bg1"/>
              </a:solidFill>
              <a:cs typeface="+mj-cs"/>
            </a:endParaRPr>
          </a:p>
          <a:p>
            <a:pPr algn="ctr"/>
            <a:r>
              <a:rPr lang="ar-IQ" sz="2000" b="1" dirty="0">
                <a:solidFill>
                  <a:schemeClr val="bg1"/>
                </a:solidFill>
                <a:cs typeface="+mj-cs"/>
              </a:rPr>
              <a:t>1- تحتاج العملية الى عدد من التفاعلات يجب انجازها على التوالي .</a:t>
            </a:r>
          </a:p>
          <a:p>
            <a:pPr algn="ctr"/>
            <a:r>
              <a:rPr lang="ar-IQ" sz="2000" b="1" dirty="0">
                <a:solidFill>
                  <a:schemeClr val="bg1"/>
                </a:solidFill>
                <a:cs typeface="+mj-cs"/>
              </a:rPr>
              <a:t>2-الحاجة لفصل نواتج مختلفة </a:t>
            </a:r>
          </a:p>
          <a:p>
            <a:pPr algn="ctr"/>
            <a:endParaRPr lang="ar-IQ" sz="2400" b="1" u="sng" dirty="0">
              <a:solidFill>
                <a:schemeClr val="bg1"/>
              </a:solidFill>
              <a:cs typeface="+mj-cs"/>
            </a:endParaRPr>
          </a:p>
          <a:p>
            <a:pPr algn="ctr"/>
            <a:r>
              <a:rPr lang="ar-IQ" sz="2400" b="1" u="sng" dirty="0">
                <a:solidFill>
                  <a:schemeClr val="bg1"/>
                </a:solidFill>
                <a:highlight>
                  <a:srgbClr val="FFFF00"/>
                </a:highlight>
              </a:rPr>
              <a:t>توازن المادة في عمليات التصنيع الكيمياوي</a:t>
            </a:r>
            <a:endParaRPr lang="ar-IQ" sz="2400" b="1" u="sng" dirty="0">
              <a:solidFill>
                <a:schemeClr val="bg1"/>
              </a:solidFill>
              <a:highlight>
                <a:srgbClr val="FFFF00"/>
              </a:highlight>
              <a:cs typeface="+mj-cs"/>
            </a:endParaRPr>
          </a:p>
          <a:p>
            <a:pPr algn="ctr"/>
            <a:endParaRPr lang="ar-IQ" sz="2000" b="1" dirty="0">
              <a:solidFill>
                <a:schemeClr val="bg1"/>
              </a:solidFill>
              <a:cs typeface="+mj-cs"/>
            </a:endParaRPr>
          </a:p>
          <a:p>
            <a:pPr algn="ctr"/>
            <a:r>
              <a:rPr lang="ar-IQ" sz="1600" b="1" dirty="0">
                <a:solidFill>
                  <a:schemeClr val="bg1"/>
                </a:solidFill>
              </a:rPr>
              <a:t>يقصد بها المتعلقة بتوازن الكتلة وتوازن الطاقة وتمثل الجانب التطبيقي لقانون حفظ المادة اي ان المادة لا تفنى ولا تخلق من العدم. في التجارب المختبرية (الانظمة المفتوحة) تختلف الحسابات حيث تهمل الجوانب الاقتصادية المتعلقة بالاستفادة القصوى من الطاقة واعادة تدوير المواد المتفاعلة غير المتحولة وغير ذلك.</a:t>
            </a:r>
            <a:br>
              <a:rPr lang="ar-IQ" sz="1600" b="1" dirty="0">
                <a:solidFill>
                  <a:schemeClr val="bg1"/>
                </a:solidFill>
              </a:rPr>
            </a:br>
            <a:r>
              <a:rPr lang="ar-IQ" sz="1600" b="1" dirty="0">
                <a:solidFill>
                  <a:schemeClr val="bg1"/>
                </a:solidFill>
              </a:rPr>
              <a:t>تعتبر حسابات توازن المادة الاساس في الانتقال من مرحلة الفكرة النظرية الى مرحلة التطبيق الصناعي وتطبق حسابات المادة على العمليات المستمرة والمتقطعة</a:t>
            </a:r>
            <a:br>
              <a:rPr lang="ar-IQ" sz="1600" b="1" dirty="0">
                <a:solidFill>
                  <a:schemeClr val="bg1"/>
                </a:solidFill>
              </a:rPr>
            </a:br>
            <a:r>
              <a:rPr lang="ar-IQ" sz="1600" b="1" dirty="0">
                <a:solidFill>
                  <a:schemeClr val="bg1"/>
                </a:solidFill>
              </a:rPr>
              <a:t>(والاختلافات بينهما):-</a:t>
            </a:r>
            <a:br>
              <a:rPr lang="ar-IQ" sz="1600" b="1" dirty="0">
                <a:solidFill>
                  <a:schemeClr val="bg1"/>
                </a:solidFill>
              </a:rPr>
            </a:br>
            <a:r>
              <a:rPr lang="ar-IQ" sz="1600" b="1" dirty="0">
                <a:solidFill>
                  <a:schemeClr val="bg1"/>
                </a:solidFill>
              </a:rPr>
              <a:t>انه في العمليات المستمرة تتضمن عامل الزمن وتبرز اهمية توازن المادة من خلال اجراء التجارب على نطاق شبه صناعي ويتم دراسة العملية ومدى جدواها التقني والاقتصادي لكن في بعض العمليات الصناعية لا يمكن قياس ومتابعة التغيرات الداخلية والخارجية من والى العملية الصناعية لذلك يتم معرفة وقياس بعض الدوال ليتم من خلالها قياس الدوال الاخرى الصعبة القياس</a:t>
            </a:r>
            <a:endParaRPr lang="ar-IQ" sz="16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ar-IQ" sz="2000" b="1" dirty="0">
              <a:solidFill>
                <a:schemeClr val="bg1"/>
              </a:solidFill>
              <a:cs typeface="+mj-cs"/>
            </a:endParaRPr>
          </a:p>
          <a:p>
            <a:pPr algn="ctr"/>
            <a:endParaRPr lang="en-US" sz="2000" dirty="0">
              <a:solidFill>
                <a:schemeClr val="bg1"/>
              </a:solidFill>
              <a:cs typeface="+mj-cs"/>
            </a:endParaRPr>
          </a:p>
        </p:txBody>
      </p:sp>
    </p:spTree>
    <p:extLst>
      <p:ext uri="{BB962C8B-B14F-4D97-AF65-F5344CB8AC3E}">
        <p14:creationId xmlns:p14="http://schemas.microsoft.com/office/powerpoint/2010/main" val="3134249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646</TotalTime>
  <Words>363</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Amiri</vt:lpstr>
      <vt:lpstr>Arial</vt:lpstr>
      <vt:lpstr>Tw Cen MT</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54</cp:revision>
  <dcterms:created xsi:type="dcterms:W3CDTF">2021-11-15T14:06:22Z</dcterms:created>
  <dcterms:modified xsi:type="dcterms:W3CDTF">2021-12-14T00:10:43Z</dcterms:modified>
</cp:coreProperties>
</file>